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9CC38-A53B-2043-EE7C-914C0AF74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9C759C-1CEA-3830-4EB8-720A2F8A2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92A7C5-E1A2-D6E2-0493-74B474D42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8529F9-0398-BC67-308E-582A95067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87A573-B668-431A-6F67-EA33A0AD8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842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E7E3F7-31EE-3CB9-80C9-E164B5159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33E2330-FEB7-4AF6-72A0-6912B50EE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160F38-8CC6-9A01-C8AD-24D60B0A6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70A1B1-AE76-7FCD-4F17-74B7BCE1F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3FAC0D-11F0-2F92-251F-09CE9D550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054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430BBD-FBE0-DD0A-75AA-86AFF1CB8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301B991-24E6-E226-B702-DE4CBAD98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BF5E2A-740D-A8FB-D8F1-C1E732F5F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F08360-7A15-57CB-12CE-8077DC775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C8715D5-3627-800E-6FD7-ECE90E24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46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555AA0-1723-40EB-AD4A-A0013A7C7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F4F2C2-4855-D6F9-8506-BCFFB9C96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754C1C-6C59-62A5-A655-23AC5EAEE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D2536F-4A9D-7F34-B359-39A37ADEA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A9CBD8-3A99-6BC5-EFAE-831A50BB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8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2C585-A2EF-950E-25ED-3D2916560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C65318-CFAF-3F7D-BB60-AF2DA022D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A67958-D7DC-4E64-3CAE-1037533E9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A8FC3A-ACDB-B162-5A11-2A1504C71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C260A3-669A-1114-1E42-904DFCDF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191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A6D11-60D0-0105-14A8-9E0D50B7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7BE1BC-69CC-37F4-A322-2D0E48C9DD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063B8BB-708E-8184-4207-3EECAA7AC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F6D708-01F9-1D40-0D8A-20913B511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5A50775-1772-1A3F-78E8-F776C03B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D5F5A9-4573-A50A-9171-B8D8EA13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75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F86E81-5019-1A96-0E47-AA2FDCFAD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E290BBE-40D7-6097-DC93-6A8661F65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E6DB14-1938-B8FC-6A13-872908B00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D07891F-9459-CF24-187D-7BD2D8432B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15848D3-5E2C-B11E-3D75-E05BF4C1B1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1B92FE0-8EED-6597-6E16-18B35154E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2C7D3EB-08E4-D689-B252-B1FF4D6F9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5227024-A1FC-33B9-24E3-1CF0128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29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A6A725-DF62-436A-23DE-03A8596FB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981C0D8-5D05-6334-3874-05CBDBAD3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E221590-1CB3-49B5-FEB7-AFB8CABC6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79390CC-B47F-F239-00BE-CB86957DA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75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66F2694-9630-6474-8FBA-B312690B1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1904CBA-51C0-359A-B6AA-044273105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0B9DE9B-9CDD-B38A-A591-7EAA803D3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977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63F0EF-7DE7-D5C4-91B1-1F5D323B6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1D6B72-9298-E65F-5E3E-FA02DE1B6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522DB7-B15D-F248-0CF6-B668D8484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F7BD34-C519-1B8A-1805-A90203A4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FEA8415-FC2B-BEA2-E383-531C25EB3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91871B3-52EC-37CF-7905-4B0AFE047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5231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885AD5-5698-1B82-6D3D-47DD3C3EE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9D10DE3-7CDA-85BC-949C-6D3FD7BED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CB0F4B3-B77B-BADC-E883-BF1238E9D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62FA80-0DD7-3415-224B-C390DB5EC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F631A1-6BAF-30AE-BDC0-AD9DFCFD2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75D160D-1E5A-8C4F-A315-7C39C26E2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662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0274E7-A402-1A04-7530-D78891682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79AD86-B345-E781-733C-9441D5EDC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6B3212-1B0C-9653-7A11-DE72A6B05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1F8C53-C324-4556-8983-0EF60F47BF01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ED080F-6BB8-117E-88DB-BCCEE8E1D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7FEA2D-0D03-3BE0-8F0D-A9E1BDB96B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5C034F-2DDA-4B78-A978-00A3CA2400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867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7C16C7-5B6A-55C8-CCC3-4D5DE6D593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IDADE MODERNA E ESTADOS NACIONAIS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7A95CF-8156-FE33-1219-B1A74977C8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111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3F0B30-3BD6-9EC8-259B-64021846F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969"/>
            <a:ext cx="10515600" cy="58979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b="1" dirty="0"/>
              <a:t>Renascimento Cultural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sz="3200" dirty="0"/>
              <a:t>O </a:t>
            </a:r>
            <a:r>
              <a:rPr lang="pt-BR" sz="3200" b="1" dirty="0"/>
              <a:t>Renascimento</a:t>
            </a:r>
            <a:r>
              <a:rPr lang="pt-BR" sz="3200" dirty="0"/>
              <a:t> foi um movimento cultural que valorizou: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arte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ciência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conhecimento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razão humana </a:t>
            </a:r>
          </a:p>
          <a:p>
            <a:r>
              <a:rPr lang="pt-BR" sz="3200" dirty="0"/>
              <a:t>Inspirado na cultura da:</a:t>
            </a:r>
          </a:p>
          <a:p>
            <a:r>
              <a:rPr lang="pt-BR" sz="3200" dirty="0"/>
              <a:t>🏛 </a:t>
            </a:r>
            <a:r>
              <a:rPr lang="pt-BR" sz="3200" b="1" dirty="0"/>
              <a:t>Grécia e Roma antigas</a:t>
            </a:r>
            <a:endParaRPr lang="pt-BR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310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F72D93-B9D6-D297-752C-E1F89706D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475"/>
            <a:ext cx="10515600" cy="5944488"/>
          </a:xfrm>
        </p:spPr>
        <p:txBody>
          <a:bodyPr/>
          <a:lstStyle/>
          <a:p>
            <a:pPr marL="0" indent="0">
              <a:buNone/>
            </a:pPr>
            <a:r>
              <a:rPr lang="pt-BR" sz="3200" b="1" dirty="0"/>
              <a:t>Grandes artistas do Renascimento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Alguns nomes famosos:</a:t>
            </a:r>
          </a:p>
          <a:p>
            <a:pPr marL="0" indent="0">
              <a:buNone/>
            </a:pPr>
            <a:r>
              <a:rPr lang="pt-BR" dirty="0"/>
              <a:t>🎨 Leonardo da Vinci</a:t>
            </a:r>
            <a:br>
              <a:rPr lang="pt-BR" dirty="0"/>
            </a:br>
            <a:r>
              <a:rPr lang="pt-BR" dirty="0"/>
              <a:t>🎨 Michelangelo</a:t>
            </a:r>
            <a:br>
              <a:rPr lang="pt-BR" dirty="0"/>
            </a:br>
            <a:r>
              <a:rPr lang="pt-BR" dirty="0"/>
              <a:t>🎨 Rafael</a:t>
            </a:r>
          </a:p>
          <a:p>
            <a:pPr marL="0" indent="0">
              <a:buNone/>
            </a:pPr>
            <a:r>
              <a:rPr lang="pt-BR" dirty="0"/>
              <a:t>Eles buscavam: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estudar a natureza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representar o corpo humano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valorizar o conhecimento científico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276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391610-2B59-FA08-BFE8-B5FEE58C6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973"/>
            <a:ext cx="10515600" cy="59289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/>
              <a:t>Surgimento do Método Científico</a:t>
            </a:r>
          </a:p>
          <a:p>
            <a:r>
              <a:rPr lang="pt-BR" dirty="0"/>
              <a:t>A partir do século XVI surge uma nova forma de estudar o mundo.</a:t>
            </a:r>
          </a:p>
          <a:p>
            <a:pPr marL="0" indent="0">
              <a:buNone/>
            </a:pPr>
            <a:r>
              <a:rPr lang="pt-BR" dirty="0"/>
              <a:t>Chamamos de:</a:t>
            </a:r>
          </a:p>
          <a:p>
            <a:pPr marL="0" indent="0">
              <a:buNone/>
            </a:pPr>
            <a:r>
              <a:rPr lang="pt-BR" dirty="0"/>
              <a:t>O método científico utiliza:</a:t>
            </a:r>
          </a:p>
          <a:p>
            <a:pPr marL="0" indent="0">
              <a:buNone/>
            </a:pPr>
            <a:r>
              <a:rPr lang="pt-BR" dirty="0"/>
              <a:t>✔ observação</a:t>
            </a:r>
            <a:br>
              <a:rPr lang="pt-BR" dirty="0"/>
            </a:br>
            <a:r>
              <a:rPr lang="pt-BR" dirty="0"/>
              <a:t>✔ experimentação</a:t>
            </a:r>
            <a:br>
              <a:rPr lang="pt-BR" dirty="0"/>
            </a:br>
            <a:r>
              <a:rPr lang="pt-BR" dirty="0"/>
              <a:t>✔ testes</a:t>
            </a:r>
            <a:br>
              <a:rPr lang="pt-BR" dirty="0"/>
            </a:br>
            <a:r>
              <a:rPr lang="pt-BR" dirty="0"/>
              <a:t>✔ raciocínio lógico</a:t>
            </a:r>
          </a:p>
          <a:p>
            <a:pPr marL="0" indent="0">
              <a:buNone/>
            </a:pPr>
            <a:r>
              <a:rPr lang="pt-BR" dirty="0"/>
              <a:t>Isso permitiu avanços em: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medicina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química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física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astronomia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968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5DA8CF-2C4C-E203-173B-49B9E6406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85"/>
            <a:ext cx="10515600" cy="6037478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Importância da ciência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A ciência ajudou 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descobrir doenças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criar medicamentos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desenvolver instrumentos de navegação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melhorar tecnologias </a:t>
            </a:r>
          </a:p>
          <a:p>
            <a:r>
              <a:rPr lang="pt-BR" dirty="0"/>
              <a:t>Isso ajudou também nas </a:t>
            </a:r>
            <a:r>
              <a:rPr lang="pt-BR" b="1" dirty="0"/>
              <a:t>Grandes Navegações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855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9F1C8B-19E6-0FCF-5794-E33270264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980"/>
            <a:ext cx="10515600" cy="5990983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África antes dos europeus</a:t>
            </a:r>
          </a:p>
          <a:p>
            <a:endParaRPr lang="pt-BR" dirty="0"/>
          </a:p>
          <a:p>
            <a:r>
              <a:rPr lang="pt-BR" dirty="0"/>
              <a:t>Muitas pessoas pensam que a África não tinha civilizações.</a:t>
            </a:r>
          </a:p>
          <a:p>
            <a:r>
              <a:rPr lang="pt-BR" dirty="0"/>
              <a:t>Isso </a:t>
            </a:r>
            <a:r>
              <a:rPr lang="pt-BR" b="1" dirty="0"/>
              <a:t>não é verdade</a:t>
            </a:r>
            <a:r>
              <a:rPr lang="pt-BR" dirty="0"/>
              <a:t>.</a:t>
            </a:r>
          </a:p>
          <a:p>
            <a:r>
              <a:rPr lang="pt-BR" dirty="0"/>
              <a:t>Existiam: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reinos organizados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comércio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universidades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cidades importantes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308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65EE3C-DD7D-1B7C-1151-D9CCBCD8C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969"/>
            <a:ext cx="10515600" cy="5897994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O Império do Mali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Um dos maiores impérios africanos foi:</a:t>
            </a:r>
          </a:p>
          <a:p>
            <a:r>
              <a:rPr lang="pt-BR" b="1" dirty="0"/>
              <a:t>Império do Mali</a:t>
            </a:r>
          </a:p>
          <a:p>
            <a:r>
              <a:rPr lang="pt-BR" dirty="0"/>
              <a:t>Características:</a:t>
            </a:r>
          </a:p>
          <a:p>
            <a:pPr marL="0" indent="0">
              <a:buNone/>
            </a:pPr>
            <a:r>
              <a:rPr lang="pt-BR" dirty="0"/>
              <a:t>✔ grande produção de ouro</a:t>
            </a:r>
            <a:br>
              <a:rPr lang="pt-BR" dirty="0"/>
            </a:br>
            <a:r>
              <a:rPr lang="pt-BR" dirty="0"/>
              <a:t>✔ comércio internacional</a:t>
            </a:r>
            <a:br>
              <a:rPr lang="pt-BR" dirty="0"/>
            </a:br>
            <a:r>
              <a:rPr lang="pt-BR" dirty="0"/>
              <a:t>✔ cidades importantes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101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C03369-54C7-1718-2C19-E9E7E859A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76"/>
            <a:ext cx="10515600" cy="5959987"/>
          </a:xfrm>
        </p:spPr>
        <p:txBody>
          <a:bodyPr/>
          <a:lstStyle/>
          <a:p>
            <a:r>
              <a:rPr lang="pt-BR" b="1" dirty="0"/>
              <a:t>Cidade de </a:t>
            </a:r>
            <a:r>
              <a:rPr lang="pt-BR" b="1" dirty="0" err="1"/>
              <a:t>Tombuctu</a:t>
            </a:r>
            <a:endParaRPr lang="pt-BR" b="1" dirty="0"/>
          </a:p>
          <a:p>
            <a:endParaRPr lang="pt-BR" dirty="0"/>
          </a:p>
          <a:p>
            <a:pPr marL="0" indent="0">
              <a:buNone/>
            </a:pPr>
            <a:r>
              <a:rPr lang="pt-BR" dirty="0" err="1"/>
              <a:t>Tombuctu</a:t>
            </a:r>
            <a:r>
              <a:rPr lang="pt-BR" dirty="0"/>
              <a:t> foi um grande centro de:</a:t>
            </a:r>
          </a:p>
          <a:p>
            <a:r>
              <a:rPr lang="pt-BR" dirty="0"/>
              <a:t>📚 educação</a:t>
            </a:r>
            <a:br>
              <a:rPr lang="pt-BR" dirty="0"/>
            </a:br>
            <a:r>
              <a:rPr lang="pt-BR" dirty="0"/>
              <a:t>📚 ciência</a:t>
            </a:r>
            <a:br>
              <a:rPr lang="pt-BR" dirty="0"/>
            </a:br>
            <a:r>
              <a:rPr lang="pt-BR" dirty="0"/>
              <a:t>📚 comércio</a:t>
            </a:r>
          </a:p>
          <a:p>
            <a:pPr marL="0" indent="0">
              <a:buNone/>
            </a:pPr>
            <a:r>
              <a:rPr lang="pt-BR" dirty="0"/>
              <a:t>Havia estudos 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matemática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astronomia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medicina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455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12F219-502F-530F-5255-E2B0EE7E1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83"/>
            <a:ext cx="10515600" cy="6021980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Grandes Navegações</a:t>
            </a:r>
          </a:p>
          <a:p>
            <a:endParaRPr lang="pt-BR" dirty="0"/>
          </a:p>
          <a:p>
            <a:r>
              <a:rPr lang="pt-BR" dirty="0"/>
              <a:t>Entre os séculos </a:t>
            </a:r>
            <a:r>
              <a:rPr lang="pt-BR" b="1" dirty="0"/>
              <a:t>XV e XVIII</a:t>
            </a:r>
            <a:r>
              <a:rPr lang="pt-BR" dirty="0"/>
              <a:t>, os europeus começaram a explorar os oceanos.</a:t>
            </a:r>
          </a:p>
          <a:p>
            <a:pPr marL="0" indent="0">
              <a:buNone/>
            </a:pPr>
            <a:r>
              <a:rPr lang="pt-BR" dirty="0"/>
              <a:t>Principais países: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Portugal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Espanha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Inglaterra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França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445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1A49FA-23B0-B933-A77A-677278ED7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49" y="278970"/>
            <a:ext cx="10515600" cy="6037478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Motivos das Navegações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Motivações principais:</a:t>
            </a:r>
          </a:p>
          <a:p>
            <a:pPr marL="0" indent="0">
              <a:buNone/>
            </a:pPr>
            <a:r>
              <a:rPr lang="pt-BR" dirty="0"/>
              <a:t>✔ comércio</a:t>
            </a:r>
            <a:br>
              <a:rPr lang="pt-BR" dirty="0"/>
            </a:br>
            <a:r>
              <a:rPr lang="pt-BR" dirty="0"/>
              <a:t>✔ busca por riquezas</a:t>
            </a:r>
            <a:br>
              <a:rPr lang="pt-BR" dirty="0"/>
            </a:br>
            <a:r>
              <a:rPr lang="pt-BR" dirty="0"/>
              <a:t>✔ novas rotas comerciais</a:t>
            </a:r>
            <a:br>
              <a:rPr lang="pt-BR" dirty="0"/>
            </a:br>
            <a:r>
              <a:rPr lang="pt-BR" dirty="0"/>
              <a:t>✔ expansão territorial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505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846EB19-8891-B35B-3608-F8726FC91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475"/>
            <a:ext cx="10515600" cy="5944488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Impactos Positivos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Alguns impactos positivos: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maior contato entre continentes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circulação de produtos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novas rotas comerciais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ampliação do conhecimento geográfico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749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6C9E62-D9D7-2572-FBFD-73053040D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973"/>
            <a:ext cx="10515600" cy="5928990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Idade Moderna e Transformações do Mundo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sz="3200" dirty="0"/>
              <a:t>Conteúdos: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Modernidade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Estados Nacionais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Eurocentrismo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Renascimento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Método Científico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211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8BAB11-4DF1-4791-D16F-156E7CB1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475"/>
            <a:ext cx="10515600" cy="5944488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Impactos Negativos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Também houve consequências negativas: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colonização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escravidão africana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exploração indígena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imposição cultural europeia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574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748959-F7D4-3CE4-DF57-4E7C7E74D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478"/>
            <a:ext cx="10515600" cy="5975485"/>
          </a:xfrm>
        </p:spPr>
        <p:txBody>
          <a:bodyPr/>
          <a:lstStyle/>
          <a:p>
            <a:endParaRPr lang="pt-BR" dirty="0"/>
          </a:p>
          <a:p>
            <a:pPr marL="0" indent="0">
              <a:buNone/>
            </a:pPr>
            <a:r>
              <a:rPr lang="pt-BR" dirty="0"/>
              <a:t>Perguntas importantes: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1️⃣ O que foi a Idade Moderna?</a:t>
            </a:r>
            <a:br>
              <a:rPr lang="pt-BR" dirty="0"/>
            </a:br>
            <a:r>
              <a:rPr lang="pt-BR" dirty="0"/>
              <a:t>2️⃣ O que caracteriza um Estado nacional?</a:t>
            </a:r>
            <a:br>
              <a:rPr lang="pt-BR" dirty="0"/>
            </a:br>
            <a:r>
              <a:rPr lang="pt-BR" dirty="0"/>
              <a:t>3️⃣ O que é eurocentrismo?</a:t>
            </a:r>
            <a:br>
              <a:rPr lang="pt-BR" dirty="0"/>
            </a:br>
            <a:r>
              <a:rPr lang="pt-BR" dirty="0"/>
              <a:t>4️⃣ O que foi o Renascimento?</a:t>
            </a:r>
            <a:br>
              <a:rPr lang="pt-BR" dirty="0"/>
            </a:br>
            <a:r>
              <a:rPr lang="pt-BR" dirty="0"/>
              <a:t>5️⃣ O que é o método científico?</a:t>
            </a:r>
            <a:br>
              <a:rPr lang="pt-BR" dirty="0"/>
            </a:br>
            <a:r>
              <a:rPr lang="pt-BR" dirty="0"/>
              <a:t>6️⃣ O que foi o Império do Mali?</a:t>
            </a:r>
            <a:br>
              <a:rPr lang="pt-BR" dirty="0"/>
            </a:br>
            <a:r>
              <a:rPr lang="pt-BR" dirty="0"/>
              <a:t>7️⃣ Quais impactos das Grandes Navegações?</a:t>
            </a:r>
          </a:p>
        </p:txBody>
      </p:sp>
    </p:spTree>
    <p:extLst>
      <p:ext uri="{BB962C8B-B14F-4D97-AF65-F5344CB8AC3E}">
        <p14:creationId xmlns:p14="http://schemas.microsoft.com/office/powerpoint/2010/main" val="54486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1FE1D0-B242-BA4D-A9C2-68987C4C6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2956"/>
            <a:ext cx="10515600" cy="5774007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O que é Modernidade?</a:t>
            </a:r>
          </a:p>
          <a:p>
            <a:endParaRPr lang="pt-BR" dirty="0"/>
          </a:p>
          <a:p>
            <a:r>
              <a:rPr lang="pt-BR" dirty="0"/>
              <a:t>Na História, a </a:t>
            </a:r>
            <a:r>
              <a:rPr lang="pt-BR" b="1" dirty="0"/>
              <a:t>Idade Moderna</a:t>
            </a:r>
            <a:r>
              <a:rPr lang="pt-BR" dirty="0"/>
              <a:t> é o período que vai de:</a:t>
            </a:r>
          </a:p>
          <a:p>
            <a:r>
              <a:rPr lang="pt-BR" dirty="0"/>
              <a:t>📅 </a:t>
            </a:r>
            <a:r>
              <a:rPr lang="pt-BR" b="1" dirty="0"/>
              <a:t>1453 – Queda de Constantinopla</a:t>
            </a:r>
            <a:br>
              <a:rPr lang="pt-BR" dirty="0"/>
            </a:br>
            <a:r>
              <a:rPr lang="pt-BR" dirty="0"/>
              <a:t>até</a:t>
            </a:r>
            <a:br>
              <a:rPr lang="pt-BR" dirty="0"/>
            </a:br>
            <a:r>
              <a:rPr lang="pt-BR" dirty="0"/>
              <a:t>📅 </a:t>
            </a:r>
            <a:r>
              <a:rPr lang="pt-BR" b="1" dirty="0"/>
              <a:t>1789 – Revolução Francesa</a:t>
            </a:r>
            <a:endParaRPr lang="pt-BR" dirty="0"/>
          </a:p>
          <a:p>
            <a:r>
              <a:rPr lang="pt-BR" dirty="0"/>
              <a:t>Esse período foi marcado por: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mudanças culturais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desenvolvimento científico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expansão marítima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formação dos Estados nacionais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204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BB95AD-A991-15D7-DDFB-FCA52F57D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966"/>
            <a:ext cx="10515600" cy="5866997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Dois sentidos da palavra “moderno”</a:t>
            </a:r>
          </a:p>
          <a:p>
            <a:endParaRPr lang="pt-BR" dirty="0"/>
          </a:p>
          <a:p>
            <a:r>
              <a:rPr lang="pt-BR" sz="3200" dirty="0"/>
              <a:t>A palavra </a:t>
            </a:r>
            <a:r>
              <a:rPr lang="pt-BR" sz="3200" b="1" dirty="0"/>
              <a:t>moderno</a:t>
            </a:r>
            <a:r>
              <a:rPr lang="pt-BR" sz="3200" dirty="0"/>
              <a:t> pode significar:</a:t>
            </a:r>
          </a:p>
          <a:p>
            <a:r>
              <a:rPr lang="pt-BR" sz="3200" dirty="0"/>
              <a:t>1️⃣ </a:t>
            </a:r>
            <a:r>
              <a:rPr lang="pt-BR" sz="3200" b="1" dirty="0"/>
              <a:t>Período histórico</a:t>
            </a:r>
            <a:endParaRPr lang="pt-BR" sz="3200" dirty="0"/>
          </a:p>
          <a:p>
            <a:pPr marL="0" indent="0">
              <a:buNone/>
            </a:pPr>
            <a:r>
              <a:rPr lang="pt-BR" sz="3200" dirty="0"/>
              <a:t>entre 1453 e 1789 </a:t>
            </a:r>
          </a:p>
          <a:p>
            <a:r>
              <a:rPr lang="pt-BR" sz="3200" dirty="0"/>
              <a:t>2️⃣ </a:t>
            </a:r>
            <a:r>
              <a:rPr lang="pt-BR" sz="3200" b="1" dirty="0"/>
              <a:t>Algo novo ou inovador</a:t>
            </a:r>
            <a:endParaRPr lang="pt-BR" sz="3200" dirty="0"/>
          </a:p>
          <a:p>
            <a:pPr marL="0" indent="0">
              <a:buNone/>
            </a:pPr>
            <a:r>
              <a:rPr lang="pt-BR" sz="3200" dirty="0"/>
              <a:t>novas ideias </a:t>
            </a:r>
          </a:p>
          <a:p>
            <a:pPr marL="0" indent="0">
              <a:buNone/>
            </a:pPr>
            <a:r>
              <a:rPr lang="pt-BR" sz="3200" dirty="0"/>
              <a:t>novas tecnologias </a:t>
            </a:r>
          </a:p>
          <a:p>
            <a:pPr marL="0" indent="0">
              <a:buNone/>
            </a:pPr>
            <a:r>
              <a:rPr lang="pt-BR" sz="3200" dirty="0"/>
              <a:t>mudanças na sociedade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790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F6DE1F-7317-3820-B283-FDCFBB49B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980"/>
            <a:ext cx="10515600" cy="5990983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A crise do sistema feudal</a:t>
            </a:r>
          </a:p>
          <a:p>
            <a:endParaRPr lang="pt-BR" dirty="0"/>
          </a:p>
          <a:p>
            <a:r>
              <a:rPr lang="pt-BR" sz="3200" dirty="0"/>
              <a:t>Na Idade Média o poder era dividido entre:</a:t>
            </a:r>
          </a:p>
          <a:p>
            <a:pPr marL="0" indent="0">
              <a:buNone/>
            </a:pPr>
            <a:r>
              <a:rPr lang="pt-BR" sz="3200" dirty="0"/>
              <a:t>reis </a:t>
            </a:r>
          </a:p>
          <a:p>
            <a:pPr marL="0" indent="0">
              <a:buNone/>
            </a:pPr>
            <a:r>
              <a:rPr lang="pt-BR" sz="3200" dirty="0"/>
              <a:t>senhores feudais </a:t>
            </a:r>
          </a:p>
          <a:p>
            <a:pPr marL="0" indent="0">
              <a:buNone/>
            </a:pPr>
            <a:r>
              <a:rPr lang="pt-BR" sz="3200" dirty="0"/>
              <a:t>Igreja </a:t>
            </a:r>
          </a:p>
          <a:p>
            <a:r>
              <a:rPr lang="pt-BR" sz="3200" dirty="0"/>
              <a:t>Isso criava:</a:t>
            </a:r>
          </a:p>
          <a:p>
            <a:pPr marL="0" indent="0">
              <a:buNone/>
            </a:pPr>
            <a:r>
              <a:rPr lang="pt-BR" sz="3200" dirty="0"/>
              <a:t>muitas leis diferentes </a:t>
            </a:r>
          </a:p>
          <a:p>
            <a:pPr marL="0" indent="0">
              <a:buNone/>
            </a:pPr>
            <a:r>
              <a:rPr lang="pt-BR" sz="3200" dirty="0"/>
              <a:t>moedas diferentes </a:t>
            </a:r>
          </a:p>
          <a:p>
            <a:pPr marL="0" indent="0">
              <a:buNone/>
            </a:pPr>
            <a:r>
              <a:rPr lang="pt-BR" sz="3200" dirty="0"/>
              <a:t>conflitos políticos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167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CEBDC1-6CBB-EA20-A38C-CE77336FF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76"/>
            <a:ext cx="10515600" cy="5959987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Formação dos Estados Nacionais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sz="3600" dirty="0"/>
              <a:t>Na Idade Moderna surge o </a:t>
            </a:r>
            <a:r>
              <a:rPr lang="pt-BR" sz="3600" b="1" dirty="0"/>
              <a:t>Estado Nacional</a:t>
            </a:r>
            <a:r>
              <a:rPr lang="pt-BR" sz="3600" dirty="0"/>
              <a:t>.</a:t>
            </a:r>
          </a:p>
          <a:p>
            <a:r>
              <a:rPr lang="pt-BR" sz="3600" dirty="0"/>
              <a:t>Características:</a:t>
            </a:r>
          </a:p>
          <a:p>
            <a:r>
              <a:rPr lang="pt-BR" sz="3600" dirty="0"/>
              <a:t>✔ poder centralizado no rei</a:t>
            </a:r>
            <a:br>
              <a:rPr lang="pt-BR" sz="3600" dirty="0"/>
            </a:br>
            <a:r>
              <a:rPr lang="pt-BR" sz="3600" dirty="0"/>
              <a:t>✔ território com fronteiras definidas</a:t>
            </a:r>
            <a:br>
              <a:rPr lang="pt-BR" sz="3600" dirty="0"/>
            </a:br>
            <a:r>
              <a:rPr lang="pt-BR" sz="3600" dirty="0"/>
              <a:t>✔ exército nacional</a:t>
            </a:r>
            <a:br>
              <a:rPr lang="pt-BR" sz="3600" dirty="0"/>
            </a:br>
            <a:r>
              <a:rPr lang="pt-BR" sz="3600" dirty="0"/>
              <a:t>✔ leis unificadas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85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5631FC-F481-C54D-1E9D-20412BFBB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969"/>
            <a:ext cx="10515600" cy="5897994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Outras características do Estado Nacional</a:t>
            </a:r>
          </a:p>
          <a:p>
            <a:endParaRPr lang="pt-BR" dirty="0"/>
          </a:p>
          <a:p>
            <a:r>
              <a:rPr lang="pt-BR" sz="3600" dirty="0"/>
              <a:t>Dentro do Estado Nacional havia:</a:t>
            </a:r>
          </a:p>
          <a:p>
            <a:pPr marL="0" indent="0">
              <a:buNone/>
            </a:pPr>
            <a:r>
              <a:rPr lang="pt-BR" sz="3600" b="1" dirty="0"/>
              <a:t>idioma oficial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3600" b="1" dirty="0"/>
              <a:t>religião oficial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3600" b="1" dirty="0"/>
              <a:t>impostos nacionais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3600" dirty="0"/>
              <a:t>população considerada </a:t>
            </a:r>
            <a:r>
              <a:rPr lang="pt-BR" sz="3600" b="1" dirty="0"/>
              <a:t>súdita do rei</a:t>
            </a:r>
            <a:endParaRPr lang="pt-BR" sz="3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433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305CA6-5662-5677-FD5F-6E4530348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986"/>
            <a:ext cx="10515600" cy="6052977"/>
          </a:xfrm>
        </p:spPr>
        <p:txBody>
          <a:bodyPr/>
          <a:lstStyle/>
          <a:p>
            <a:pPr marL="0" indent="0">
              <a:buNone/>
            </a:pPr>
            <a:r>
              <a:rPr lang="pt-BR" sz="4000" b="1" dirty="0"/>
              <a:t>Quem apoiou o rei?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sz="3600" dirty="0"/>
              <a:t>A </a:t>
            </a:r>
            <a:r>
              <a:rPr lang="pt-BR" sz="3600" b="1" dirty="0"/>
              <a:t>burguesia</a:t>
            </a:r>
            <a:r>
              <a:rPr lang="pt-BR" sz="3600" dirty="0"/>
              <a:t> apoiou os reis porque precisava 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moedas padronizadas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leis iguais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segurança para comércio </a:t>
            </a:r>
          </a:p>
          <a:p>
            <a:r>
              <a:rPr lang="pt-BR" sz="3600" dirty="0"/>
              <a:t>Assim ocorreu a </a:t>
            </a:r>
            <a:r>
              <a:rPr lang="pt-BR" sz="3600" b="1" dirty="0"/>
              <a:t>centralização do poder</a:t>
            </a:r>
            <a:r>
              <a:rPr lang="pt-BR" sz="3600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60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D645D7-4CC6-FCEC-794F-D2B5CF6C1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85"/>
            <a:ext cx="10515600" cy="6037478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Eurocentrismo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sz="3600" dirty="0"/>
              <a:t>Eurocentrismo é a ideia de que:</a:t>
            </a:r>
          </a:p>
          <a:p>
            <a:r>
              <a:rPr lang="pt-BR" sz="3600" dirty="0"/>
              <a:t>➡ a cultura europeia é </a:t>
            </a:r>
            <a:r>
              <a:rPr lang="pt-BR" sz="3600" b="1" dirty="0"/>
              <a:t>superior às outras culturas</a:t>
            </a:r>
            <a:r>
              <a:rPr lang="pt-BR" sz="3600" dirty="0"/>
              <a:t>.</a:t>
            </a:r>
          </a:p>
          <a:p>
            <a:pPr marL="0" indent="0">
              <a:buNone/>
            </a:pPr>
            <a:r>
              <a:rPr lang="pt-BR" sz="3600" dirty="0"/>
              <a:t>Durante as conquistas europeias: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culturas indígenas foram desvalorizadas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culturas africanas foram consideradas inferiores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costumes europeus foram impostos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924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601</Words>
  <Application>Microsoft Office PowerPoint</Application>
  <PresentationFormat>Widescreen</PresentationFormat>
  <Paragraphs>160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Tema do Office</vt:lpstr>
      <vt:lpstr>IDADE MODERNA E ESTADOS NACIONAIS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Vladimir Quintino Costa</dc:creator>
  <cp:lastModifiedBy>Vladimir Quintino Costa</cp:lastModifiedBy>
  <cp:revision>1</cp:revision>
  <dcterms:created xsi:type="dcterms:W3CDTF">2026-04-20T21:30:14Z</dcterms:created>
  <dcterms:modified xsi:type="dcterms:W3CDTF">2026-04-20T21:31:09Z</dcterms:modified>
</cp:coreProperties>
</file>